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53"/>
  </p:notesMasterIdLst>
  <p:handoutMasterIdLst>
    <p:handoutMasterId r:id="rId54"/>
  </p:handoutMasterIdLst>
  <p:sldIdLst>
    <p:sldId id="1877" r:id="rId6"/>
    <p:sldId id="1899" r:id="rId7"/>
    <p:sldId id="1879" r:id="rId8"/>
    <p:sldId id="1894" r:id="rId9"/>
    <p:sldId id="1660" r:id="rId10"/>
    <p:sldId id="1901" r:id="rId11"/>
    <p:sldId id="1895" r:id="rId12"/>
    <p:sldId id="1530" r:id="rId13"/>
    <p:sldId id="1902" r:id="rId14"/>
    <p:sldId id="1670" r:id="rId15"/>
    <p:sldId id="1548" r:id="rId16"/>
    <p:sldId id="1635" r:id="rId17"/>
    <p:sldId id="1523" r:id="rId18"/>
    <p:sldId id="1716" r:id="rId19"/>
    <p:sldId id="1524" r:id="rId20"/>
    <p:sldId id="1802" r:id="rId21"/>
    <p:sldId id="1808" r:id="rId22"/>
    <p:sldId id="1876" r:id="rId23"/>
    <p:sldId id="1809" r:id="rId24"/>
    <p:sldId id="1803" r:id="rId25"/>
    <p:sldId id="1804" r:id="rId26"/>
    <p:sldId id="1893" r:id="rId27"/>
    <p:sldId id="1900" r:id="rId28"/>
    <p:sldId id="1531" r:id="rId29"/>
    <p:sldId id="1898" r:id="rId30"/>
    <p:sldId id="1663" r:id="rId31"/>
    <p:sldId id="1878" r:id="rId32"/>
    <p:sldId id="1661" r:id="rId33"/>
    <p:sldId id="1880" r:id="rId34"/>
    <p:sldId id="1881" r:id="rId35"/>
    <p:sldId id="1882" r:id="rId36"/>
    <p:sldId id="1883" r:id="rId37"/>
    <p:sldId id="1884" r:id="rId38"/>
    <p:sldId id="1885" r:id="rId39"/>
    <p:sldId id="1886" r:id="rId40"/>
    <p:sldId id="1887" r:id="rId41"/>
    <p:sldId id="1888" r:id="rId42"/>
    <p:sldId id="1889" r:id="rId43"/>
    <p:sldId id="1890" r:id="rId44"/>
    <p:sldId id="1891" r:id="rId45"/>
    <p:sldId id="1892" r:id="rId46"/>
    <p:sldId id="1527" r:id="rId47"/>
    <p:sldId id="1528" r:id="rId48"/>
    <p:sldId id="1529" r:id="rId49"/>
    <p:sldId id="1896" r:id="rId50"/>
    <p:sldId id="1897" r:id="rId51"/>
    <p:sldId id="1532" r:id="rId5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660"/>
            <p14:sldId id="1901"/>
            <p14:sldId id="1895"/>
            <p14:sldId id="1530"/>
            <p14:sldId id="1902"/>
            <p14:sldId id="1670"/>
            <p14:sldId id="1548"/>
            <p14:sldId id="1635"/>
            <p14:sldId id="1523"/>
            <p14:sldId id="1716"/>
            <p14:sldId id="1524"/>
            <p14:sldId id="1802"/>
            <p14:sldId id="1808"/>
            <p14:sldId id="1876"/>
            <p14:sldId id="1809"/>
            <p14:sldId id="1803"/>
            <p14:sldId id="1804"/>
            <p14:sldId id="1893"/>
            <p14:sldId id="1900"/>
            <p14:sldId id="1531"/>
            <p14:sldId id="1898"/>
          </p14:sldIdLst>
        </p14:section>
        <p14:section name="Microsoft Ignite Tour Template Dark" id="{F4084540-D66E-4DA8-8D76-A7DDA7587CA9}">
          <p14:sldIdLst>
            <p14:sldId id="1663"/>
            <p14:sldId id="1878"/>
            <p14:sldId id="1661"/>
            <p14:sldId id="1880"/>
            <p14:sldId id="1881"/>
            <p14:sldId id="1882"/>
            <p14:sldId id="1883"/>
            <p14:sldId id="1884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1527"/>
            <p14:sldId id="1528"/>
            <p14:sldId id="1529"/>
            <p14:sldId id="1896"/>
            <p14:sldId id="1897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271" autoAdjust="0"/>
  </p:normalViewPr>
  <p:slideViewPr>
    <p:cSldViewPr snapToGrid="0">
      <p:cViewPr>
        <p:scale>
          <a:sx n="75" d="100"/>
          <a:sy n="75" d="100"/>
        </p:scale>
        <p:origin x="1338" y="846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1/24/2019 8:46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7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3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9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1/24/2019 9:12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2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1/24/2019 8:46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794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1/24/2019 8:46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58098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3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6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56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249999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47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5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03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98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77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88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1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6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2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1/24/2019 8:46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3090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1/24/2019 8:46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1/24/2019 9:32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1/24/2019 10:22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7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1/24/2019 10:23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1/24/2019 9:09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1/24/2019 10:35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7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1/24/2019 8:46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uSoVidAcq@microsoft.com" TargetMode="External"/><Relationship Id="rId2" Type="http://schemas.openxmlformats.org/officeDocument/2006/relationships/hyperlink" Target="https://microsoft.sharepoint.com/teams/MediaAcquisition/Pages/ContactUs.aspx" TargetMode="Externa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ttyimages.com/creativeimages/royaltyfree" TargetMode="External"/><Relationship Id="rId3" Type="http://schemas.openxmlformats.org/officeDocument/2006/relationships/hyperlink" Target="http://www.microsoft.com/en-us/news" TargetMode="External"/><Relationship Id="rId7" Type="http://schemas.openxmlformats.org/officeDocument/2006/relationships/hyperlink" Target="https://microsoft.sharepoint.com/teams/MediaAcquisition/Pages/knowledgeBase.aspx" TargetMode="External"/><Relationship Id="rId2" Type="http://schemas.openxmlformats.org/officeDocument/2006/relationships/hyperlink" Target="https://microsoft.sharepoint.com/teams/BrandCentral/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hyperlink" Target="https://www.featureddevices.com/" TargetMode="External"/><Relationship Id="rId4" Type="http://schemas.openxmlformats.org/officeDocument/2006/relationships/hyperlink" Target="http://news.xbox.com/media/" TargetMode="External"/><Relationship Id="rId9" Type="http://schemas.openxmlformats.org/officeDocument/2006/relationships/hyperlink" Target="https://microsoft.sharepoint.com/sites/lcaweb/hom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MuSoVidAcq@microsoft.com" TargetMode="External"/><Relationship Id="rId2" Type="http://schemas.openxmlformats.org/officeDocument/2006/relationships/hyperlink" Target="https://microsoft.sharepoint.com/teams/MediaAcquisition/Pages/ContactUs.aspx" TargetMode="Externa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ttyimages.com/creativeimages/royaltyfree" TargetMode="External"/><Relationship Id="rId3" Type="http://schemas.openxmlformats.org/officeDocument/2006/relationships/hyperlink" Target="http://www.microsoft.com/en-us/news" TargetMode="External"/><Relationship Id="rId7" Type="http://schemas.openxmlformats.org/officeDocument/2006/relationships/hyperlink" Target="https://microsoft.sharepoint.com/teams/MediaAcquisition/Pages/knowledgeBase.aspx" TargetMode="External"/><Relationship Id="rId2" Type="http://schemas.openxmlformats.org/officeDocument/2006/relationships/hyperlink" Target="https://microsoft.sharepoint.com/teams/BrandCentral/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hyperlink" Target="https://www.featureddevices.com/" TargetMode="External"/><Relationship Id="rId4" Type="http://schemas.openxmlformats.org/officeDocument/2006/relationships/hyperlink" Target="http://news.xbox.com/media/" TargetMode="External"/><Relationship Id="rId9" Type="http://schemas.openxmlformats.org/officeDocument/2006/relationships/hyperlink" Target="https://microsoft.sharepoint.com/sites/lcaweb/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</a:t>
            </a:r>
            <a:br>
              <a:rPr lang="en-US"/>
            </a:br>
            <a:r>
              <a:rPr lang="en-US"/>
              <a:t>with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D8E15F-B6D3-4D1B-A0AB-9A47C17E01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C5BBA98-1FBF-4895-AADD-AE461D5379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2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49" y="457200"/>
            <a:ext cx="10368533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Attention: PLEASE READ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white"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Photography and copyright infringement.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imagery from movies, television, music and pop-culture is illegal, unless purchased, licensed or by express written consent from the owner. Please</a:t>
            </a:r>
            <a:r>
              <a:rPr lang="en-US" sz="2353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include unlicensed imagery</a:t>
            </a:r>
            <a:b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in your presentation.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Sessions with questionable imagery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 </a:t>
            </a: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resolved.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speaker will be contacted via email for immediate resolution. If additional costs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are incurred in editing, an I/O Code will be required.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you have any questions regarding your imagery please contact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2"/>
              </a:rPr>
              <a:t>Media Acquisitions </a:t>
            </a:r>
            <a:endParaRPr lang="en-US" sz="2353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Music Sound Video Acquisitions: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3"/>
              </a:rPr>
              <a:t>MuSoVidAcq@microsoft.com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PPT deck and Recording </a:t>
            </a:r>
            <a:r>
              <a:rPr lang="en-US" sz="2000" u="sng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</a:t>
            </a:r>
            <a:r>
              <a:rPr lang="en-US" sz="2353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the editing is complete.</a:t>
            </a:r>
            <a:endParaRPr lang="en-US" sz="2353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white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434988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247775" y="457200"/>
            <a:ext cx="10359008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copyright myths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white"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an image is on the Internet/Bing it is in the public domain.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there is no copyright notice on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don’t profit from the use,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remove the image after notice, I don’t owe any money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the copyright.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alter the image a certain percentage,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use a part of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include a hyperlink in my presentation and click it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show the image, I don’t need permission.</a:t>
            </a: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white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85677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pPr lvl="0"/>
            <a:r>
              <a:rPr lang="en-US" dirty="0"/>
              <a:t>Resources for Microsoft employees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 bwMode="white">
          <a:xfrm>
            <a:off x="584200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SzTx/>
              <a:buNone/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 few great places for imagery</a:t>
            </a:r>
            <a:b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and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Central: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A resource for information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on the Microsoft brand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2"/>
              </a:rPr>
              <a:t>https://microsoft.sharepoint.com/teams/BrandCentral/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News Center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A great place for the latest and greatest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3"/>
              </a:rPr>
              <a:t>www.microsoft.com/en-us/news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Xbox Wire Media Assets library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4"/>
              </a:rPr>
              <a:t>http://news.xbox.com/media/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Featured Devices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PC, tablet and phone hardware imagery and marketing materials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5"/>
              </a:rPr>
              <a:t>https://www.featureddevices.com/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 Resources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Presentation guidelines and PowerPoint templates 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6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white">
          <a:xfrm>
            <a:off x="6230839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176"/>
              </a:spcAft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Respect intellectual property rights</a:t>
            </a:r>
          </a:p>
          <a:p>
            <a:pPr indent="-236546"/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Photography and graphics used in presentations, for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both internal and external audiences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, must be owned by Microsoft or licensed appropriately.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Microsoft has agreements in place with several stock providers. Contact Media Acquisitions for more information.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Media Acquisitions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" action="ppaction://noaction"/>
              </a:rPr>
              <a:t>www.superstock.com/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8"/>
              </a:rPr>
              <a:t>www.gettyimages.com/creativeimages/royaltyfree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intellectual property theft: Do not use photos or graphics copied from the web</a:t>
            </a:r>
            <a:b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 presentations. When in doubt, consult</a:t>
            </a:r>
            <a:b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9"/>
              </a:rPr>
              <a:t>CELA</a:t>
            </a: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0543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43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4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 title="Arrow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arow pointing to the right" title="Aarow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5362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75388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308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6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City-specific walk-in slides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8263" y="3506192"/>
            <a:ext cx="11334500" cy="208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92169" indent="-392169"/>
            <a:r>
              <a:rPr lang="en-US" sz="2400" dirty="0"/>
              <a:t>To choose the correct walk-in slide: 	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Go to the 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Home</a:t>
            </a:r>
            <a:r>
              <a:rPr lang="en-US" sz="1600" dirty="0">
                <a:latin typeface="+mn-lt"/>
              </a:rPr>
              <a:t> tab.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Click the down arrow next to 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New Slide</a:t>
            </a:r>
            <a:r>
              <a:rPr lang="en-US" sz="1600" dirty="0">
                <a:latin typeface="+mn-lt"/>
              </a:rPr>
              <a:t>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Scroll down on the list of available layouts and choose the layout that matches the desired city;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for example, the layout called “</a:t>
            </a:r>
            <a:r>
              <a:rPr lang="en-US" sz="1600" dirty="0" err="1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Walkin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 - Amsterdam</a:t>
            </a:r>
            <a:r>
              <a:rPr lang="en-US" sz="1600" dirty="0">
                <a:latin typeface="+mn-lt"/>
              </a:rPr>
              <a:t>” if your presentation is to be given in Amsterdam.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If you’d like to keep the file size down once you have selected your city walk-in, you can go into the master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delete the walk-in slide masters you are not using. Go to the “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View</a:t>
            </a:r>
            <a:r>
              <a:rPr lang="en-US" sz="1600" dirty="0">
                <a:latin typeface="+mn-lt"/>
              </a:rPr>
              <a:t>” tab, click on “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Slide master,</a:t>
            </a:r>
            <a:r>
              <a:rPr lang="en-US" sz="1600" dirty="0">
                <a:latin typeface="+mn-lt"/>
              </a:rPr>
              <a:t>” 6 options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from the left, navigate to the master walk-ins, select the masters you are not using, and hit delete.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7C41D-4C41-492C-A663-BC49C4E59311}"/>
              </a:ext>
            </a:extLst>
          </p:cNvPr>
          <p:cNvSpPr/>
          <p:nvPr/>
        </p:nvSpPr>
        <p:spPr>
          <a:xfrm>
            <a:off x="9241460" y="1428750"/>
            <a:ext cx="2950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This template contains specific walk-in slides</a:t>
            </a:r>
            <a:b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each city visited</a:t>
            </a:r>
            <a:b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by the Ignite Tour.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52F08-EA97-42C1-AB7C-EDF099B77AC0}"/>
              </a:ext>
            </a:extLst>
          </p:cNvPr>
          <p:cNvGrpSpPr/>
          <p:nvPr/>
        </p:nvGrpSpPr>
        <p:grpSpPr>
          <a:xfrm>
            <a:off x="588263" y="1428750"/>
            <a:ext cx="8524011" cy="1764792"/>
            <a:chOff x="588263" y="1428750"/>
            <a:chExt cx="8524011" cy="17647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C83D9A-1E37-4A71-9C55-D8A2A2C734C2}"/>
                </a:ext>
              </a:extLst>
            </p:cNvPr>
            <p:cNvSpPr/>
            <p:nvPr/>
          </p:nvSpPr>
          <p:spPr bwMode="auto">
            <a:xfrm>
              <a:off x="588263" y="1428750"/>
              <a:ext cx="8524011" cy="17647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CA651F-23D2-409E-8483-012F386FB806}"/>
                </a:ext>
              </a:extLst>
            </p:cNvPr>
            <p:cNvGrpSpPr/>
            <p:nvPr/>
          </p:nvGrpSpPr>
          <p:grpSpPr>
            <a:xfrm>
              <a:off x="677749" y="1522279"/>
              <a:ext cx="8365802" cy="1608491"/>
              <a:chOff x="1911096" y="2953511"/>
              <a:chExt cx="9226296" cy="177393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D34DB8B-1C59-4E16-B4BE-F325A9D716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11096" y="2953511"/>
                <a:ext cx="9226296" cy="8869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CA5C82-4FD4-47A1-9143-0E39BDF62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11096" y="3840480"/>
                <a:ext cx="8202168" cy="8869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017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Testing Azure Infrastructure with Pester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/>
              <a:t>Sam 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027238"/>
            <a:ext cx="11018520" cy="230832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526572"/>
          </a:xfrm>
        </p:spPr>
        <p:txBody>
          <a:bodyPr/>
          <a:lstStyle/>
          <a:p>
            <a:r>
              <a:rPr lang="en-US" dirty="0"/>
              <a:t>Main topic: Segoe UI </a:t>
            </a:r>
            <a:r>
              <a:rPr lang="en-US" dirty="0" err="1"/>
              <a:t>Semilight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2204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390" y="2019300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</a:t>
            </a:r>
            <a:br>
              <a:rPr lang="en-US"/>
            </a:br>
            <a:r>
              <a:rPr lang="en-US"/>
              <a:t>with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39EE8A-236B-45B7-AA3F-3179632EFA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89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58CDC-8961-45E2-BDE1-2CFA3B3B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832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5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Attention: PLEASE READ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Photography and copyright infringement.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imagery from movies, television, music and pop-culture is illegal, unless purchased, licensed or by express written consent from the owner. Please</a:t>
            </a:r>
            <a:r>
              <a:rPr lang="en-US" sz="2353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include unlicensed imagery</a:t>
            </a:r>
            <a:b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in your presentation.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Sessions with questionable imagery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 </a:t>
            </a: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resolved.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speaker will be contacted via email for immediate resolution. If additional costs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are incurred in editing, an I/O Code will be required.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you have any questions regarding your imagery please contact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2"/>
              </a:rPr>
              <a:t>Media Acquisitions </a:t>
            </a:r>
            <a:endParaRPr lang="en-US" sz="2353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Music Sound Video Acquisitions: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3"/>
              </a:rPr>
              <a:t>MuSoVidAcq@microsoft.com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PPT deck and Recording </a:t>
            </a:r>
            <a:r>
              <a:rPr lang="en-US" sz="2000" u="sng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</a:t>
            </a:r>
            <a:r>
              <a:rPr lang="en-US" sz="2353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the editing is complete.</a:t>
            </a:r>
            <a:endParaRPr lang="en-US" sz="2353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945035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copyright myths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an image is on the Internet/Bing it is in the public domain.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there is no copyright notice on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don’t profit from the use,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remove the image after notice, I don’t owe any money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the copyright.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alter the image a certain percentage,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use a part of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include a hyperlink in my presentation and click it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show the image, I don’t need permission.</a:t>
            </a: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4449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Resources for Microsoft employees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84200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SzTx/>
              <a:buNone/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 few great places for imagery</a:t>
            </a:r>
            <a:b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and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Central: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A resource for information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on the Microsoft brand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2"/>
              </a:rPr>
              <a:t>https://microsoft.sharepoint.com/teams/BrandCentral/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News Center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A great place for the latest and greatest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3"/>
              </a:rPr>
              <a:t>www.microsoft.com/en-us/news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Xbox Wire Media Assets library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4"/>
              </a:rPr>
              <a:t>http://news.xbox.com/media/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Featured Devices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PC, tablet and phone hardware imagery and marketing materials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5"/>
              </a:rPr>
              <a:t>https://www.featureddevices.com/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 Resources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Presentation guidelines and PowerPoint templates 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6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30839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176"/>
              </a:spcAft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Respect intellectual property rights</a:t>
            </a:r>
          </a:p>
          <a:p>
            <a:pPr indent="-236546"/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Photography and graphics used in presentations, for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both internal and external audiences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, must be owned by Microsoft or licensed appropriately.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Microsoft has agreements in place with several stock providers. Contact Media Acquisitions for more information.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Media Acquisitions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" action="ppaction://noaction"/>
              </a:rPr>
              <a:t>www.superstock.com/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8"/>
              </a:rPr>
              <a:t>www.gettyimages.com/creativeimages/royaltyfree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intellectual property theft: Do not use photos or graphics copied from the web</a:t>
            </a:r>
            <a:b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 presentations. When in doubt, consult</a:t>
            </a:r>
            <a:b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9"/>
              </a:rPr>
              <a:t>CELA</a:t>
            </a: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4947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4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 title="Arrow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arow pointing to the right" title="Aarow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868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06456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2399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24481"/>
            <a:ext cx="11018520" cy="2437590"/>
          </a:xfrm>
        </p:spPr>
        <p:txBody>
          <a:bodyPr/>
          <a:lstStyle/>
          <a:p>
            <a:pPr algn="ctr"/>
            <a:r>
              <a:rPr lang="en-GB" sz="7200" b="1" dirty="0">
                <a:solidFill>
                  <a:schemeClr val="accent2"/>
                </a:solidFill>
              </a:rPr>
              <a:t>We’re Writing Code Now!</a:t>
            </a:r>
            <a:endParaRPr lang="en-US" sz="7200" b="1" dirty="0">
              <a:solidFill>
                <a:schemeClr val="accent2"/>
              </a:solidFill>
            </a:endParaRPr>
          </a:p>
          <a:p>
            <a:pPr algn="ctr"/>
            <a:r>
              <a:rPr lang="en-US" sz="7200" b="1" dirty="0">
                <a:solidFill>
                  <a:schemeClr val="accent1"/>
                </a:solidFill>
              </a:rPr>
              <a:t>Writing Code is Hard!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FBCB3D4-B0A7-433C-AEAE-6F34674F9303}"/>
              </a:ext>
            </a:extLst>
          </p:cNvPr>
          <p:cNvSpPr txBox="1">
            <a:spLocks/>
          </p:cNvSpPr>
          <p:nvPr/>
        </p:nvSpPr>
        <p:spPr>
          <a:xfrm>
            <a:off x="586390" y="1424481"/>
            <a:ext cx="1101852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accent1"/>
                </a:solidFill>
              </a:rPr>
              <a:t>Because Developers are Judging Us!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D73C274-F9B1-4819-92BC-2853862D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248" y="2587063"/>
            <a:ext cx="1810871" cy="18108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1838A1-5C53-4744-A221-3450BF6B2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754" y="2587062"/>
            <a:ext cx="1810871" cy="181087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C825F5C-77E2-465A-B79A-E9F74E8C2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6997" y="2385361"/>
            <a:ext cx="2214282" cy="221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8B58C6-1A84-4360-BD90-07AD5B104058}"/>
              </a:ext>
            </a:extLst>
          </p:cNvPr>
          <p:cNvSpPr txBox="1"/>
          <p:nvPr/>
        </p:nvSpPr>
        <p:spPr>
          <a:xfrm>
            <a:off x="285914" y="4599639"/>
            <a:ext cx="263753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E1C01-7B13-4F4E-A888-80B73AC5D3B7}"/>
              </a:ext>
            </a:extLst>
          </p:cNvPr>
          <p:cNvSpPr txBox="1"/>
          <p:nvPr/>
        </p:nvSpPr>
        <p:spPr>
          <a:xfrm>
            <a:off x="2804261" y="4648192"/>
            <a:ext cx="313785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Cost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42D43-AA21-41E2-B6C7-282CA6C54162}"/>
              </a:ext>
            </a:extLst>
          </p:cNvPr>
          <p:cNvSpPr txBox="1"/>
          <p:nvPr/>
        </p:nvSpPr>
        <p:spPr>
          <a:xfrm>
            <a:off x="8208363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Frustration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0F2EF72-03AB-414C-A758-E9FD399EC9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9652" y="2587063"/>
            <a:ext cx="1943100" cy="194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3A1A9E-C7BC-46E6-A779-AE59C4D202C5}"/>
              </a:ext>
            </a:extLst>
          </p:cNvPr>
          <p:cNvSpPr txBox="1"/>
          <p:nvPr/>
        </p:nvSpPr>
        <p:spPr>
          <a:xfrm>
            <a:off x="5039506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Downtime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9A85D-44F3-43ED-A7FD-156CC3084D15}"/>
              </a:ext>
            </a:extLst>
          </p:cNvPr>
          <p:cNvSpPr txBox="1"/>
          <p:nvPr/>
        </p:nvSpPr>
        <p:spPr>
          <a:xfrm>
            <a:off x="3567484" y="986499"/>
            <a:ext cx="47492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1"/>
                </a:solidFill>
              </a:rPr>
              <a:t>Reducing</a:t>
            </a:r>
            <a:endParaRPr lang="en-US" sz="6600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1540014"/>
            <a:ext cx="9144000" cy="1994392"/>
          </a:xfrm>
        </p:spPr>
        <p:txBody>
          <a:bodyPr/>
          <a:lstStyle/>
          <a:p>
            <a:r>
              <a:rPr lang="en-US" sz="7200" dirty="0"/>
              <a:t>Pester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ubiquitous test and mock framework for PowerShell.</a:t>
            </a:r>
          </a:p>
        </p:txBody>
      </p:sp>
    </p:spTree>
    <p:extLst>
      <p:ext uri="{BB962C8B-B14F-4D97-AF65-F5344CB8AC3E}">
        <p14:creationId xmlns:p14="http://schemas.microsoft.com/office/powerpoint/2010/main" val="21252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5059847"/>
          </a:xfrm>
        </p:spPr>
        <p:txBody>
          <a:bodyPr/>
          <a:lstStyle/>
          <a:p>
            <a:r>
              <a:rPr lang="en-US" sz="3600" dirty="0">
                <a:solidFill>
                  <a:srgbClr val="333333"/>
                </a:solidFill>
              </a:rPr>
              <a:t>Describe </a:t>
            </a:r>
            <a:r>
              <a:rPr lang="en-US" sz="3600" dirty="0">
                <a:solidFill>
                  <a:srgbClr val="50A14F"/>
                </a:solidFill>
              </a:rPr>
              <a:t>"Test Function X"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Context </a:t>
            </a:r>
            <a:r>
              <a:rPr lang="en-US" sz="3600" dirty="0">
                <a:solidFill>
                  <a:srgbClr val="50A14F"/>
                </a:solidFill>
              </a:rPr>
              <a:t>“Test State/Functionality Y"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    It </a:t>
            </a:r>
            <a:r>
              <a:rPr lang="en-US" sz="3600" dirty="0">
                <a:solidFill>
                  <a:srgbClr val="50A14F"/>
                </a:solidFill>
              </a:rPr>
              <a:t>"does something useful"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986801"/>
                </a:solidFill>
              </a:rPr>
              <a:t>            $true</a:t>
            </a:r>
            <a:r>
              <a:rPr lang="en-US" sz="3600" dirty="0">
                <a:solidFill>
                  <a:srgbClr val="333333"/>
                </a:solidFill>
              </a:rPr>
              <a:t> </a:t>
            </a:r>
            <a:r>
              <a:rPr lang="en-US" sz="3600" dirty="0">
                <a:solidFill>
                  <a:srgbClr val="383A42"/>
                </a:solidFill>
              </a:rPr>
              <a:t>|</a:t>
            </a:r>
            <a:r>
              <a:rPr lang="en-US" sz="3600" dirty="0">
                <a:solidFill>
                  <a:srgbClr val="333333"/>
                </a:solidFill>
              </a:rPr>
              <a:t> Should Be </a:t>
            </a:r>
            <a:r>
              <a:rPr lang="en-US" sz="3600" dirty="0">
                <a:solidFill>
                  <a:srgbClr val="986801"/>
                </a:solidFill>
              </a:rPr>
              <a:t>$false</a:t>
            </a:r>
            <a:endParaRPr lang="en-US" sz="3600" dirty="0">
              <a:solidFill>
                <a:srgbClr val="333333"/>
              </a:solidFill>
            </a:endParaRPr>
          </a:p>
          <a:p>
            <a:r>
              <a:rPr lang="en-US" sz="3600" dirty="0">
                <a:solidFill>
                  <a:srgbClr val="333333"/>
                </a:solidFill>
              </a:rPr>
              <a:t>    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Types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884921-C9AB-4488-AE3E-973F106E7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4000" y="2400300"/>
            <a:ext cx="1803400" cy="1803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718E0DA-C6CB-4AD7-B51C-7B2295BF9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00" y="2527300"/>
            <a:ext cx="1549400" cy="154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A53AB-1685-467B-B6E3-92EC7A5D9828}"/>
              </a:ext>
            </a:extLst>
          </p:cNvPr>
          <p:cNvSpPr txBox="1"/>
          <p:nvPr/>
        </p:nvSpPr>
        <p:spPr>
          <a:xfrm>
            <a:off x="1054100" y="5334000"/>
            <a:ext cx="2115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Syntax Test/Linting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33ED-E4B3-4271-A931-EBDC7CF5C97F}"/>
              </a:ext>
            </a:extLst>
          </p:cNvPr>
          <p:cNvSpPr txBox="1"/>
          <p:nvPr/>
        </p:nvSpPr>
        <p:spPr>
          <a:xfrm>
            <a:off x="4762500" y="5487888"/>
            <a:ext cx="10892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Unit Tests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8DC6E-8E4D-468E-886E-CE6C3154EC17}"/>
              </a:ext>
            </a:extLst>
          </p:cNvPr>
          <p:cNvSpPr txBox="1"/>
          <p:nvPr/>
        </p:nvSpPr>
        <p:spPr>
          <a:xfrm>
            <a:off x="8636000" y="5334000"/>
            <a:ext cx="20077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Tests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19875-D7B0-4200-9D3C-10A1C43495B0}"/>
              </a:ext>
            </a:extLst>
          </p:cNvPr>
          <p:cNvSpPr txBox="1"/>
          <p:nvPr/>
        </p:nvSpPr>
        <p:spPr>
          <a:xfrm>
            <a:off x="2794000" y="4397573"/>
            <a:ext cx="84871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 Test? Test of the whole script with data specific to deployment?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469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965de625-df5b-42e9-a277-2113da4f119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cf5ddc1-fb1d-440f-849a-6450bddbaed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116</TotalTime>
  <Words>2827</Words>
  <Application>Microsoft Office PowerPoint</Application>
  <PresentationFormat>Widescreen</PresentationFormat>
  <Paragraphs>428</Paragraphs>
  <Slides>47</Slides>
  <Notes>39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Testing Azure Infrastructure with Pester</vt:lpstr>
      <vt:lpstr>PowerPoint Presentation</vt:lpstr>
      <vt:lpstr>Why Testing?</vt:lpstr>
      <vt:lpstr>Why Testing?</vt:lpstr>
      <vt:lpstr>Pester The ubiquitous test and mock framework for PowerShell.</vt:lpstr>
      <vt:lpstr>Software code slide</vt:lpstr>
      <vt:lpstr>Test Types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smaller text</vt:lpstr>
      <vt:lpstr>Slide palette info</vt:lpstr>
      <vt:lpstr>Attention: PLEASE READ</vt:lpstr>
      <vt:lpstr>Common copyright myths</vt:lpstr>
      <vt:lpstr>Resources for Microsoft employees</vt:lpstr>
      <vt:lpstr>Creating accessible content</vt:lpstr>
      <vt:lpstr>Microsoft monoline icons</vt:lpstr>
      <vt:lpstr>Demo</vt:lpstr>
      <vt:lpstr>Software code slide</vt:lpstr>
      <vt:lpstr>Notes (hidden)</vt:lpstr>
      <vt:lpstr>PowerPoint Presentation</vt:lpstr>
      <vt:lpstr>PowerPoint Presentation</vt:lpstr>
      <vt:lpstr>City-specific walk-in slides</vt:lpstr>
      <vt:lpstr>Presentation title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smaller text</vt:lpstr>
      <vt:lpstr>Slide palette info</vt:lpstr>
      <vt:lpstr>Attention: PLEASE READ</vt:lpstr>
      <vt:lpstr>Common copyright myths</vt:lpstr>
      <vt:lpstr>Resources for Microsoft employees</vt:lpstr>
      <vt:lpstr>Creating accessible content</vt:lpstr>
      <vt:lpstr>Microsoft monoline icons</vt:lpstr>
      <vt:lpstr>Demo</vt:lpstr>
      <vt:lpstr>Video</vt:lpstr>
      <vt:lpstr>Section title</vt:lpstr>
      <vt:lpstr>Software code slide</vt:lpstr>
      <vt:lpstr>Notes (hidden)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Cogan, Sam (Cambridge)</cp:lastModifiedBy>
  <cp:revision>13</cp:revision>
  <dcterms:created xsi:type="dcterms:W3CDTF">2019-01-24T20:46:46Z</dcterms:created>
  <dcterms:modified xsi:type="dcterms:W3CDTF">2019-01-24T22:43:37Z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2019-01-24T22:43:35.2300121Z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2019-01-24T22:43:35.2300121Z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